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ton" charset="1" panose="00000500000000000000"/>
      <p:regular r:id="rId19"/>
    </p:embeddedFont>
    <p:embeddedFont>
      <p:font typeface="TT Lakes Neue Bold" charset="1" panose="02010001040000080307"/>
      <p:regular r:id="rId20"/>
    </p:embeddedFont>
    <p:embeddedFont>
      <p:font typeface="TT Lakes Neue" charset="1" panose="02010001040000080307"/>
      <p:regular r:id="rId21"/>
    </p:embeddedFont>
    <p:embeddedFont>
      <p:font typeface="Raleway" charset="1" panose="00000000000000000000"/>
      <p:regular r:id="rId22"/>
    </p:embeddedFont>
    <p:embeddedFont>
      <p:font typeface="Raleway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jpe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jpe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jpe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928166"/>
            <a:ext cx="18387059" cy="3515099"/>
            <a:chOff x="0" y="0"/>
            <a:chExt cx="4842682" cy="9257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2682" cy="925787"/>
            </a:xfrm>
            <a:custGeom>
              <a:avLst/>
              <a:gdLst/>
              <a:ahLst/>
              <a:cxnLst/>
              <a:rect r="r" b="b" t="t" l="l"/>
              <a:pathLst>
                <a:path h="925787" w="4842682">
                  <a:moveTo>
                    <a:pt x="0" y="0"/>
                  </a:moveTo>
                  <a:lnTo>
                    <a:pt x="4842682" y="0"/>
                  </a:lnTo>
                  <a:lnTo>
                    <a:pt x="4842682" y="925787"/>
                  </a:lnTo>
                  <a:lnTo>
                    <a:pt x="0" y="925787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842682" cy="88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594631" y="1465245"/>
            <a:ext cx="2351901" cy="2351901"/>
          </a:xfrm>
          <a:custGeom>
            <a:avLst/>
            <a:gdLst/>
            <a:ahLst/>
            <a:cxnLst/>
            <a:rect r="r" b="b" t="t" l="l"/>
            <a:pathLst>
              <a:path h="2351901" w="2351901">
                <a:moveTo>
                  <a:pt x="0" y="0"/>
                </a:moveTo>
                <a:lnTo>
                  <a:pt x="2351900" y="0"/>
                </a:lnTo>
                <a:lnTo>
                  <a:pt x="2351900" y="2351901"/>
                </a:lnTo>
                <a:lnTo>
                  <a:pt x="0" y="2351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14827" y="4049543"/>
            <a:ext cx="15597450" cy="140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22"/>
              </a:lnSpc>
              <a:spcBef>
                <a:spcPct val="0"/>
              </a:spcBef>
            </a:pPr>
            <a:r>
              <a:rPr lang="en-US" sz="1011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PHISHING AWARENESS TRAINING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56616" y="9872467"/>
            <a:ext cx="1205367" cy="1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6377" y="5579062"/>
            <a:ext cx="14720575" cy="81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3034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How to Recognize and Avoid Phishing Attacks.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3034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🧠 Stay sharp, stay safe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77456" y="6917728"/>
            <a:ext cx="11958417" cy="96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632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Presented by: Oyewole Samad Oluwasanjo.</a:t>
            </a:r>
          </a:p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632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Internship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1996079" y="2182140"/>
            <a:ext cx="18387059" cy="3515099"/>
            <a:chOff x="0" y="0"/>
            <a:chExt cx="4842682" cy="9257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42682" cy="925787"/>
            </a:xfrm>
            <a:custGeom>
              <a:avLst/>
              <a:gdLst/>
              <a:ahLst/>
              <a:cxnLst/>
              <a:rect r="r" b="b" t="t" l="l"/>
              <a:pathLst>
                <a:path h="925787" w="4842682">
                  <a:moveTo>
                    <a:pt x="0" y="0"/>
                  </a:moveTo>
                  <a:lnTo>
                    <a:pt x="4842682" y="0"/>
                  </a:lnTo>
                  <a:lnTo>
                    <a:pt x="4842682" y="925787"/>
                  </a:lnTo>
                  <a:lnTo>
                    <a:pt x="0" y="925787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4842682" cy="88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961392" y="9175023"/>
            <a:ext cx="2468532" cy="313375"/>
            <a:chOff x="0" y="0"/>
            <a:chExt cx="650148" cy="825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0148" cy="82535"/>
            </a:xfrm>
            <a:custGeom>
              <a:avLst/>
              <a:gdLst/>
              <a:ahLst/>
              <a:cxnLst/>
              <a:rect r="r" b="b" t="t" l="l"/>
              <a:pathLst>
                <a:path h="82535" w="650148">
                  <a:moveTo>
                    <a:pt x="0" y="0"/>
                  </a:moveTo>
                  <a:lnTo>
                    <a:pt x="650148" y="0"/>
                  </a:lnTo>
                  <a:lnTo>
                    <a:pt x="650148" y="82535"/>
                  </a:lnTo>
                  <a:lnTo>
                    <a:pt x="0" y="82535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650148" cy="4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656616" y="9872467"/>
            <a:ext cx="1205367" cy="19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1645066"/>
            <a:ext cx="9591262" cy="230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PROTECTION CHECKLIST</a:t>
            </a:r>
          </a:p>
          <a:p>
            <a:pPr algn="l">
              <a:lnSpc>
                <a:spcPts val="8919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495121" y="3741085"/>
            <a:ext cx="4067165" cy="4732701"/>
            <a:chOff x="0" y="0"/>
            <a:chExt cx="6985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37327" t="0" r="-37327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9195625" y="2555984"/>
            <a:ext cx="14252281" cy="270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4"/>
              </a:lnSpc>
            </a:pPr>
            <a:r>
              <a:rPr lang="en-US" sz="3103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DO:</a:t>
            </a:r>
          </a:p>
          <a:p>
            <a:pPr algn="l">
              <a:lnSpc>
                <a:spcPts val="4344"/>
              </a:lnSpc>
            </a:pPr>
            <a:r>
              <a:rPr lang="en-US" sz="3103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✅ Verify sender identities (call official numbers)</a:t>
            </a:r>
          </a:p>
          <a:p>
            <a:pPr algn="l">
              <a:lnSpc>
                <a:spcPts val="4344"/>
              </a:lnSpc>
            </a:pPr>
            <a:r>
              <a:rPr lang="en-US" sz="3103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✅ Use MFA everywhere</a:t>
            </a:r>
          </a:p>
          <a:p>
            <a:pPr algn="l">
              <a:lnSpc>
                <a:spcPts val="4344"/>
              </a:lnSpc>
            </a:pPr>
            <a:r>
              <a:rPr lang="en-US" sz="3103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✅ Report suspicious messages</a:t>
            </a:r>
          </a:p>
          <a:p>
            <a:pPr algn="l">
              <a:lnSpc>
                <a:spcPts val="4344"/>
              </a:lnSpc>
              <a:spcBef>
                <a:spcPct val="0"/>
              </a:spcBef>
            </a:pPr>
            <a:r>
              <a:rPr lang="en-US" b="true" sz="310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✅ Keep software updated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691933" y="4490791"/>
            <a:ext cx="2778608" cy="3233290"/>
            <a:chOff x="0" y="0"/>
            <a:chExt cx="6985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53204" t="0" r="-53204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9144000" y="5519774"/>
            <a:ext cx="16057734" cy="36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6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DON'T:</a:t>
            </a:r>
          </a:p>
          <a:p>
            <a:pPr algn="l">
              <a:lnSpc>
                <a:spcPts val="4895"/>
              </a:lnSpc>
            </a:pPr>
            <a:r>
              <a:rPr lang="en-US" sz="3496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❌</a:t>
            </a:r>
            <a:r>
              <a:rPr lang="en-US" sz="3496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Click unexpected links/attachments</a:t>
            </a:r>
          </a:p>
          <a:p>
            <a:pPr algn="l">
              <a:lnSpc>
                <a:spcPts val="4895"/>
              </a:lnSpc>
            </a:pPr>
            <a:r>
              <a:rPr lang="en-US" sz="3496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❌ Share passwords via email/phone</a:t>
            </a:r>
          </a:p>
          <a:p>
            <a:pPr algn="l">
              <a:lnSpc>
                <a:spcPts val="4895"/>
              </a:lnSpc>
            </a:pPr>
            <a:r>
              <a:rPr lang="en-US" sz="3496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❌ Use public WiFi for sensitive tasks</a:t>
            </a:r>
          </a:p>
          <a:p>
            <a:pPr algn="l">
              <a:lnSpc>
                <a:spcPts val="4895"/>
              </a:lnSpc>
            </a:pPr>
            <a:r>
              <a:rPr lang="en-US" sz="3496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❌ Panic over urgent requests</a:t>
            </a:r>
          </a:p>
          <a:p>
            <a:pPr algn="l">
              <a:lnSpc>
                <a:spcPts val="48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1996079" y="2182140"/>
            <a:ext cx="21757266" cy="7076160"/>
            <a:chOff x="0" y="0"/>
            <a:chExt cx="5730309" cy="18636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30309" cy="1863680"/>
            </a:xfrm>
            <a:custGeom>
              <a:avLst/>
              <a:gdLst/>
              <a:ahLst/>
              <a:cxnLst/>
              <a:rect r="r" b="b" t="t" l="l"/>
              <a:pathLst>
                <a:path h="1863680" w="5730309">
                  <a:moveTo>
                    <a:pt x="0" y="0"/>
                  </a:moveTo>
                  <a:lnTo>
                    <a:pt x="5730309" y="0"/>
                  </a:lnTo>
                  <a:lnTo>
                    <a:pt x="5730309" y="1863680"/>
                  </a:lnTo>
                  <a:lnTo>
                    <a:pt x="0" y="1863680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5730309" cy="182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925249" y="3629410"/>
            <a:ext cx="7651735" cy="4388943"/>
            <a:chOff x="0" y="0"/>
            <a:chExt cx="7981950" cy="45783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0" t="-3228" r="0" b="-3228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6031344" y="3155562"/>
            <a:ext cx="1227956" cy="1428894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675666" y="9872467"/>
            <a:ext cx="1316589" cy="19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0305" y="1876806"/>
            <a:ext cx="8903520" cy="117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  <a:spcBef>
                <a:spcPct val="0"/>
              </a:spcBef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INCIDENT RESPONSE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7988" y="3822471"/>
            <a:ext cx="16133778" cy="390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046" indent="-401523" lvl="1">
              <a:lnSpc>
                <a:spcPts val="5207"/>
              </a:lnSpc>
              <a:buAutoNum type="arabicPeriod" startAt="1"/>
            </a:pPr>
            <a:r>
              <a:rPr lang="en-US" sz="37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DISCONNECT FROM INTERNET</a:t>
            </a:r>
          </a:p>
          <a:p>
            <a:pPr algn="l" marL="803046" indent="-401523" lvl="1">
              <a:lnSpc>
                <a:spcPts val="5207"/>
              </a:lnSpc>
              <a:buAutoNum type="arabicPeriod" startAt="1"/>
            </a:pPr>
            <a:r>
              <a:rPr lang="en-US" sz="37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SCAN DEVICE WITH ANTIVIRUS</a:t>
            </a:r>
          </a:p>
          <a:p>
            <a:pPr algn="l" marL="803046" indent="-401523" lvl="1">
              <a:lnSpc>
                <a:spcPts val="5207"/>
              </a:lnSpc>
              <a:buAutoNum type="arabicPeriod" startAt="1"/>
            </a:pPr>
            <a:r>
              <a:rPr lang="en-US" sz="37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PASSWORDS</a:t>
            </a:r>
          </a:p>
          <a:p>
            <a:pPr algn="l" marL="803046" indent="-401523" lvl="1">
              <a:lnSpc>
                <a:spcPts val="5207"/>
              </a:lnSpc>
              <a:buAutoNum type="arabicPeriod" startAt="1"/>
            </a:pPr>
            <a:r>
              <a:rPr lang="en-US" sz="37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CONTACT IT/SECURITY TEAM</a:t>
            </a:r>
          </a:p>
          <a:p>
            <a:pPr algn="l" marL="803046" indent="-401523" lvl="1">
              <a:lnSpc>
                <a:spcPts val="5207"/>
              </a:lnSpc>
              <a:buAutoNum type="arabicPeriod" startAt="1"/>
            </a:pPr>
            <a:r>
              <a:rPr lang="en-US" sz="37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MONITOR ACCOUNTS FOR FRAUD</a:t>
            </a:r>
          </a:p>
          <a:p>
            <a:pPr algn="l">
              <a:lnSpc>
                <a:spcPts val="52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55291" y="906883"/>
            <a:ext cx="14171118" cy="230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CYBERSHIELD AGAINST PHISHING</a:t>
            </a:r>
          </a:p>
          <a:p>
            <a:pPr algn="l">
              <a:lnSpc>
                <a:spcPts val="891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-11996079" y="2182140"/>
            <a:ext cx="21757266" cy="7076160"/>
            <a:chOff x="0" y="0"/>
            <a:chExt cx="5730309" cy="18636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30309" cy="1863680"/>
            </a:xfrm>
            <a:custGeom>
              <a:avLst/>
              <a:gdLst/>
              <a:ahLst/>
              <a:cxnLst/>
              <a:rect r="r" b="b" t="t" l="l"/>
              <a:pathLst>
                <a:path h="1863680" w="5730309">
                  <a:moveTo>
                    <a:pt x="0" y="0"/>
                  </a:moveTo>
                  <a:lnTo>
                    <a:pt x="5730309" y="0"/>
                  </a:lnTo>
                  <a:lnTo>
                    <a:pt x="5730309" y="1863680"/>
                  </a:lnTo>
                  <a:lnTo>
                    <a:pt x="0" y="1863680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5730309" cy="182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307553" y="2563762"/>
            <a:ext cx="12206966" cy="639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9"/>
              </a:lnSpc>
            </a:pPr>
            <a:r>
              <a:rPr lang="en-US" sz="281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🔒 1. STAY SKEPTICAL  </a:t>
            </a:r>
          </a:p>
          <a:p>
            <a:pPr algn="l">
              <a:lnSpc>
                <a:spcPts val="3939"/>
              </a:lnSpc>
            </a:pPr>
            <a:r>
              <a:rPr lang="en-US" sz="281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- Assume *every* unexpected request is guilty until proven innocent  </a:t>
            </a:r>
          </a:p>
          <a:p>
            <a:pPr algn="l">
              <a:lnSpc>
                <a:spcPts val="3939"/>
              </a:lnSpc>
            </a:pPr>
            <a:r>
              <a:rPr lang="en-US" sz="281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- Remember: Legitimate companies never ask for passwords via email</a:t>
            </a:r>
          </a:p>
          <a:p>
            <a:pPr algn="l">
              <a:lnSpc>
                <a:spcPts val="3939"/>
              </a:lnSpc>
            </a:pPr>
          </a:p>
          <a:p>
            <a:pPr algn="l">
              <a:lnSpc>
                <a:spcPts val="3939"/>
              </a:lnSpc>
            </a:pPr>
            <a:r>
              <a:rPr lang="en-US" sz="281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📞 2. VERIFY → REPORT → DELETE  </a:t>
            </a:r>
          </a:p>
          <a:p>
            <a:pPr algn="l">
              <a:lnSpc>
                <a:spcPts val="3939"/>
              </a:lnSpc>
            </a:pPr>
            <a:r>
              <a:rPr lang="en-US" sz="281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- **Verify** sender identity through official channels  </a:t>
            </a:r>
          </a:p>
          <a:p>
            <a:pPr algn="l">
              <a:lnSpc>
                <a:spcPts val="3939"/>
              </a:lnSpc>
            </a:pPr>
            <a:r>
              <a:rPr lang="en-US" sz="281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- **Report** suspicious messages to IT/Security  </a:t>
            </a:r>
          </a:p>
          <a:p>
            <a:pPr algn="l">
              <a:lnSpc>
                <a:spcPts val="3939"/>
              </a:lnSpc>
            </a:pPr>
            <a:r>
              <a:rPr lang="en-US" sz="281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- **Delete** anything questionable immediately  </a:t>
            </a:r>
          </a:p>
          <a:p>
            <a:pPr algn="l">
              <a:lnSpc>
                <a:spcPts val="3939"/>
              </a:lnSpc>
            </a:pPr>
          </a:p>
          <a:p>
            <a:pPr algn="l">
              <a:lnSpc>
                <a:spcPts val="3939"/>
              </a:lnSpc>
            </a:pPr>
            <a:r>
              <a:rPr lang="en-US" sz="281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🛡️ 3. YOU ARE THE HUMAN FIREWALL  </a:t>
            </a:r>
          </a:p>
          <a:p>
            <a:pPr algn="l">
              <a:lnSpc>
                <a:spcPts val="3939"/>
              </a:lnSpc>
            </a:pPr>
            <a:r>
              <a:rPr lang="en-US" sz="281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- Your vigilance protects our entire organization  </a:t>
            </a:r>
          </a:p>
          <a:p>
            <a:pPr algn="l">
              <a:lnSpc>
                <a:spcPts val="3939"/>
              </a:lnSpc>
            </a:pPr>
            <a:r>
              <a:rPr lang="en-US" sz="281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- One cautious click prevents a million-dollar breach</a:t>
            </a:r>
          </a:p>
          <a:p>
            <a:pPr algn="l">
              <a:lnSpc>
                <a:spcPts val="3939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628571" y="2423311"/>
            <a:ext cx="4824057" cy="6593819"/>
            <a:chOff x="0" y="0"/>
            <a:chExt cx="1489880" cy="20364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89880" cy="2036459"/>
            </a:xfrm>
            <a:custGeom>
              <a:avLst/>
              <a:gdLst/>
              <a:ahLst/>
              <a:cxnLst/>
              <a:rect r="r" b="b" t="t" l="l"/>
              <a:pathLst>
                <a:path h="2036459" w="1489880">
                  <a:moveTo>
                    <a:pt x="0" y="0"/>
                  </a:moveTo>
                  <a:lnTo>
                    <a:pt x="1489880" y="0"/>
                  </a:lnTo>
                  <a:lnTo>
                    <a:pt x="1489880" y="2036459"/>
                  </a:lnTo>
                  <a:lnTo>
                    <a:pt x="0" y="2036459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1489880" cy="1998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192753" y="36628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656616" y="9872467"/>
            <a:ext cx="1316589" cy="1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731654" y="0"/>
                </a:moveTo>
                <a:lnTo>
                  <a:pt x="0" y="0"/>
                </a:lnTo>
                <a:lnTo>
                  <a:pt x="0" y="345873"/>
                </a:lnTo>
                <a:lnTo>
                  <a:pt x="731654" y="345873"/>
                </a:lnTo>
                <a:lnTo>
                  <a:pt x="73165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656616" y="9872467"/>
            <a:ext cx="1205367" cy="1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60116" y="3142380"/>
            <a:ext cx="9967769" cy="200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29"/>
              </a:lnSpc>
              <a:spcBef>
                <a:spcPct val="0"/>
              </a:spcBef>
            </a:pPr>
            <a:r>
              <a:rPr lang="en-US" sz="1446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60116" y="5103088"/>
            <a:ext cx="9967769" cy="200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29"/>
              </a:lnSpc>
              <a:spcBef>
                <a:spcPct val="0"/>
              </a:spcBef>
            </a:pPr>
            <a:r>
              <a:rPr lang="en-US" sz="1446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👍🏻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409605" y="4912588"/>
            <a:ext cx="551787" cy="965929"/>
          </a:xfrm>
          <a:custGeom>
            <a:avLst/>
            <a:gdLst/>
            <a:ahLst/>
            <a:cxnLst/>
            <a:rect r="r" b="b" t="t" l="l"/>
            <a:pathLst>
              <a:path h="965929" w="551787">
                <a:moveTo>
                  <a:pt x="0" y="0"/>
                </a:moveTo>
                <a:lnTo>
                  <a:pt x="551787" y="0"/>
                </a:lnTo>
                <a:lnTo>
                  <a:pt x="551787" y="965928"/>
                </a:lnTo>
                <a:lnTo>
                  <a:pt x="0" y="965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968781" y="7737391"/>
            <a:ext cx="4723536" cy="68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6"/>
              </a:lnSpc>
              <a:spcBef>
                <a:spcPct val="0"/>
              </a:spcBef>
            </a:pPr>
            <a:r>
              <a:rPr lang="en-US" sz="5025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Oyewole Samad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1996079" y="2182140"/>
            <a:ext cx="18387059" cy="3515099"/>
            <a:chOff x="0" y="0"/>
            <a:chExt cx="4842682" cy="9257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42682" cy="925787"/>
            </a:xfrm>
            <a:custGeom>
              <a:avLst/>
              <a:gdLst/>
              <a:ahLst/>
              <a:cxnLst/>
              <a:rect r="r" b="b" t="t" l="l"/>
              <a:pathLst>
                <a:path h="925787" w="4842682">
                  <a:moveTo>
                    <a:pt x="0" y="0"/>
                  </a:moveTo>
                  <a:lnTo>
                    <a:pt x="4842682" y="0"/>
                  </a:lnTo>
                  <a:lnTo>
                    <a:pt x="4842682" y="925787"/>
                  </a:lnTo>
                  <a:lnTo>
                    <a:pt x="0" y="925787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4842682" cy="88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19908" y="8528412"/>
            <a:ext cx="2468532" cy="313375"/>
            <a:chOff x="0" y="0"/>
            <a:chExt cx="650148" cy="825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0148" cy="82535"/>
            </a:xfrm>
            <a:custGeom>
              <a:avLst/>
              <a:gdLst/>
              <a:ahLst/>
              <a:cxnLst/>
              <a:rect r="r" b="b" t="t" l="l"/>
              <a:pathLst>
                <a:path h="82535" w="650148">
                  <a:moveTo>
                    <a:pt x="0" y="0"/>
                  </a:moveTo>
                  <a:lnTo>
                    <a:pt x="650148" y="0"/>
                  </a:lnTo>
                  <a:lnTo>
                    <a:pt x="650148" y="82535"/>
                  </a:lnTo>
                  <a:lnTo>
                    <a:pt x="0" y="82535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650148" cy="4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656616" y="9872467"/>
            <a:ext cx="1205367" cy="1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10501" y="576263"/>
            <a:ext cx="9635407" cy="114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4"/>
              </a:lnSpc>
              <a:spcBef>
                <a:spcPct val="0"/>
              </a:spcBef>
            </a:pPr>
            <a:r>
              <a:rPr lang="en-US" sz="829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WHAT IS PHISHING 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6983" y="2904288"/>
            <a:ext cx="15894034" cy="444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  <a:spcBef>
                <a:spcPct val="0"/>
              </a:spcBef>
            </a:pPr>
            <a:r>
              <a:rPr lang="en-US" sz="330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Phishing is a f</a:t>
            </a:r>
            <a:r>
              <a:rPr lang="en-US" sz="330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raudulent attempts to steal sensitive information by impersonating trusted entities.Fake emails, messages, or websites designed to trick you into revealing sensitive info like; Passwords, Credit card numbers, Personal data..</a:t>
            </a:r>
          </a:p>
          <a:p>
            <a:pPr algn="ctr">
              <a:lnSpc>
                <a:spcPts val="3507"/>
              </a:lnSpc>
              <a:spcBef>
                <a:spcPct val="0"/>
              </a:spcBef>
            </a:pPr>
          </a:p>
          <a:p>
            <a:pPr algn="ctr">
              <a:lnSpc>
                <a:spcPts val="3507"/>
              </a:lnSpc>
              <a:spcBef>
                <a:spcPct val="0"/>
              </a:spcBef>
            </a:pPr>
            <a:r>
              <a:rPr lang="en-US" sz="330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For example, you might receive an email that looks like it’s from your bank, urging you to click a link and "verify" your account details. The link leads to a fake website that captures your input. Phishing attacks exploit trust and often use urgency or fear to prompt quick action.</a:t>
            </a:r>
          </a:p>
          <a:p>
            <a:pPr algn="ctr">
              <a:lnSpc>
                <a:spcPts val="3507"/>
              </a:lnSpc>
              <a:spcBef>
                <a:spcPct val="0"/>
              </a:spcBef>
            </a:pPr>
          </a:p>
          <a:p>
            <a:pPr algn="ctr">
              <a:lnSpc>
                <a:spcPts val="3507"/>
              </a:lnSpc>
              <a:spcBef>
                <a:spcPct val="0"/>
              </a:spcBef>
            </a:pPr>
            <a:r>
              <a:rPr lang="en-US" sz="330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1996079" y="2350524"/>
            <a:ext cx="21757266" cy="7076160"/>
            <a:chOff x="0" y="0"/>
            <a:chExt cx="5730309" cy="18636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30309" cy="1863680"/>
            </a:xfrm>
            <a:custGeom>
              <a:avLst/>
              <a:gdLst/>
              <a:ahLst/>
              <a:cxnLst/>
              <a:rect r="r" b="b" t="t" l="l"/>
              <a:pathLst>
                <a:path h="1863680" w="5730309">
                  <a:moveTo>
                    <a:pt x="0" y="0"/>
                  </a:moveTo>
                  <a:lnTo>
                    <a:pt x="5730309" y="0"/>
                  </a:lnTo>
                  <a:lnTo>
                    <a:pt x="5730309" y="1863680"/>
                  </a:lnTo>
                  <a:lnTo>
                    <a:pt x="0" y="1863680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5730309" cy="182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234" y="3190723"/>
            <a:ext cx="2949173" cy="2582973"/>
            <a:chOff x="0" y="0"/>
            <a:chExt cx="812800" cy="7118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874"/>
            </a:xfrm>
            <a:custGeom>
              <a:avLst/>
              <a:gdLst/>
              <a:ahLst/>
              <a:cxnLst/>
              <a:rect r="r" b="b" t="t" l="l"/>
              <a:pathLst>
                <a:path h="7118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1874"/>
                  </a:lnTo>
                  <a:lnTo>
                    <a:pt x="0" y="711874"/>
                  </a:lnTo>
                  <a:close/>
                </a:path>
              </a:pathLst>
            </a:custGeom>
            <a:blipFill>
              <a:blip r:embed="rId7"/>
              <a:stretch>
                <a:fillRect l="-15728" t="0" r="-15728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234" y="4797862"/>
            <a:ext cx="2949173" cy="975834"/>
            <a:chOff x="0" y="0"/>
            <a:chExt cx="910833" cy="3013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0833" cy="301380"/>
            </a:xfrm>
            <a:custGeom>
              <a:avLst/>
              <a:gdLst/>
              <a:ahLst/>
              <a:cxnLst/>
              <a:rect r="r" b="b" t="t" l="l"/>
              <a:pathLst>
                <a:path h="301380" w="910833">
                  <a:moveTo>
                    <a:pt x="0" y="0"/>
                  </a:moveTo>
                  <a:lnTo>
                    <a:pt x="910833" y="0"/>
                  </a:lnTo>
                  <a:lnTo>
                    <a:pt x="910833" y="301380"/>
                  </a:lnTo>
                  <a:lnTo>
                    <a:pt x="0" y="301380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910833" cy="26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658972" y="3190723"/>
            <a:ext cx="2949173" cy="2582973"/>
            <a:chOff x="0" y="0"/>
            <a:chExt cx="812800" cy="7118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711874"/>
            </a:xfrm>
            <a:custGeom>
              <a:avLst/>
              <a:gdLst/>
              <a:ahLst/>
              <a:cxnLst/>
              <a:rect r="r" b="b" t="t" l="l"/>
              <a:pathLst>
                <a:path h="7118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1874"/>
                  </a:lnTo>
                  <a:lnTo>
                    <a:pt x="0" y="711874"/>
                  </a:lnTo>
                  <a:close/>
                </a:path>
              </a:pathLst>
            </a:custGeom>
            <a:blipFill>
              <a:blip r:embed="rId8"/>
              <a:stretch>
                <a:fillRect l="0" t="-35686" r="0" b="-35686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3658972" y="4797862"/>
            <a:ext cx="2949173" cy="975834"/>
            <a:chOff x="0" y="0"/>
            <a:chExt cx="910833" cy="3013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10833" cy="301380"/>
            </a:xfrm>
            <a:custGeom>
              <a:avLst/>
              <a:gdLst/>
              <a:ahLst/>
              <a:cxnLst/>
              <a:rect r="r" b="b" t="t" l="l"/>
              <a:pathLst>
                <a:path h="301380" w="910833">
                  <a:moveTo>
                    <a:pt x="0" y="0"/>
                  </a:moveTo>
                  <a:lnTo>
                    <a:pt x="910833" y="0"/>
                  </a:lnTo>
                  <a:lnTo>
                    <a:pt x="910833" y="301380"/>
                  </a:lnTo>
                  <a:lnTo>
                    <a:pt x="0" y="301380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910833" cy="26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37437" y="6003512"/>
            <a:ext cx="2949173" cy="2582973"/>
            <a:chOff x="0" y="0"/>
            <a:chExt cx="812800" cy="71187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711874"/>
            </a:xfrm>
            <a:custGeom>
              <a:avLst/>
              <a:gdLst/>
              <a:ahLst/>
              <a:cxnLst/>
              <a:rect r="r" b="b" t="t" l="l"/>
              <a:pathLst>
                <a:path h="7118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1874"/>
                  </a:lnTo>
                  <a:lnTo>
                    <a:pt x="0" y="711874"/>
                  </a:lnTo>
                  <a:close/>
                </a:path>
              </a:pathLst>
            </a:custGeom>
            <a:blipFill>
              <a:blip r:embed="rId9"/>
              <a:stretch>
                <a:fillRect l="-15728" t="0" r="-15728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0237437" y="7610651"/>
            <a:ext cx="2949173" cy="975834"/>
            <a:chOff x="0" y="0"/>
            <a:chExt cx="910833" cy="3013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10833" cy="301380"/>
            </a:xfrm>
            <a:custGeom>
              <a:avLst/>
              <a:gdLst/>
              <a:ahLst/>
              <a:cxnLst/>
              <a:rect r="r" b="b" t="t" l="l"/>
              <a:pathLst>
                <a:path h="301380" w="910833">
                  <a:moveTo>
                    <a:pt x="0" y="0"/>
                  </a:moveTo>
                  <a:lnTo>
                    <a:pt x="910833" y="0"/>
                  </a:lnTo>
                  <a:lnTo>
                    <a:pt x="910833" y="301380"/>
                  </a:lnTo>
                  <a:lnTo>
                    <a:pt x="0" y="301380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38100"/>
              <a:ext cx="910833" cy="26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609175" y="6003512"/>
            <a:ext cx="2949173" cy="2582973"/>
            <a:chOff x="0" y="0"/>
            <a:chExt cx="812800" cy="71187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711874"/>
            </a:xfrm>
            <a:custGeom>
              <a:avLst/>
              <a:gdLst/>
              <a:ahLst/>
              <a:cxnLst/>
              <a:rect r="r" b="b" t="t" l="l"/>
              <a:pathLst>
                <a:path h="7118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1874"/>
                  </a:lnTo>
                  <a:lnTo>
                    <a:pt x="0" y="711874"/>
                  </a:lnTo>
                  <a:close/>
                </a:path>
              </a:pathLst>
            </a:custGeom>
            <a:blipFill>
              <a:blip r:embed="rId10"/>
              <a:stretch>
                <a:fillRect l="-15728" t="0" r="-15728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3609175" y="7610651"/>
            <a:ext cx="2949173" cy="975834"/>
            <a:chOff x="0" y="0"/>
            <a:chExt cx="910833" cy="3013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10833" cy="301380"/>
            </a:xfrm>
            <a:custGeom>
              <a:avLst/>
              <a:gdLst/>
              <a:ahLst/>
              <a:cxnLst/>
              <a:rect r="r" b="b" t="t" l="l"/>
              <a:pathLst>
                <a:path h="301380" w="910833">
                  <a:moveTo>
                    <a:pt x="0" y="0"/>
                  </a:moveTo>
                  <a:lnTo>
                    <a:pt x="910833" y="0"/>
                  </a:lnTo>
                  <a:lnTo>
                    <a:pt x="910833" y="301380"/>
                  </a:lnTo>
                  <a:lnTo>
                    <a:pt x="0" y="301380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38100"/>
              <a:ext cx="910833" cy="26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10055" y="4272038"/>
            <a:ext cx="418645" cy="418645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11523" y="4776211"/>
            <a:ext cx="9925914" cy="1428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Phishing scams can trick users into providing credit card details or transferring money to fraudulent accounts. For example, a fake PayPal email might prompt a payment to a scammer.</a:t>
            </a:r>
          </a:p>
          <a:p>
            <a:pPr algn="l">
              <a:lnSpc>
                <a:spcPts val="2867"/>
              </a:lnSpc>
              <a:spcBef>
                <a:spcPct val="0"/>
              </a:spcBef>
            </a:pPr>
          </a:p>
        </p:txBody>
      </p:sp>
      <p:grpSp>
        <p:nvGrpSpPr>
          <p:cNvPr name="Group 38" id="38"/>
          <p:cNvGrpSpPr/>
          <p:nvPr/>
        </p:nvGrpSpPr>
        <p:grpSpPr>
          <a:xfrm rot="0">
            <a:off x="505394" y="5994983"/>
            <a:ext cx="418645" cy="418645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96182" y="7563885"/>
            <a:ext cx="418645" cy="418645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6656616" y="9872467"/>
            <a:ext cx="1205367" cy="1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0" y="2244334"/>
            <a:ext cx="11182393" cy="105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2"/>
              </a:lnSpc>
              <a:spcBef>
                <a:spcPct val="0"/>
              </a:spcBef>
            </a:pPr>
            <a:r>
              <a:rPr lang="en-US" sz="755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WHY IS PHISHING DANGEROUS ?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14716" y="4273089"/>
            <a:ext cx="209323" cy="28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96377" y="4327136"/>
            <a:ext cx="3389562" cy="33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💸 FINANCIAL LOSS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11523" y="6506211"/>
            <a:ext cx="9340406" cy="70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Attackers gain access to sensitive data — passwords, customer records, or business secrets.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10055" y="6038616"/>
            <a:ext cx="209323" cy="28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28700" y="6087238"/>
            <a:ext cx="3179050" cy="33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🔐 DATA BREACH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11523" y="8087305"/>
            <a:ext cx="9925914" cy="1263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181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Attackers can use stolen credentials (e.g., usernames, passwords, or Social Security numbers) to impersonate victims, accessing bank accounts, emails, or other personal accounts.</a:t>
            </a:r>
          </a:p>
          <a:p>
            <a:pPr algn="l">
              <a:lnSpc>
                <a:spcPts val="2544"/>
              </a:lnSpc>
              <a:spcBef>
                <a:spcPct val="0"/>
              </a:spcBef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610055" y="7585739"/>
            <a:ext cx="209323" cy="28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28700" y="7585739"/>
            <a:ext cx="3085906" cy="33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🧑 IDENTITY THEFT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0" y="3335696"/>
            <a:ext cx="9471869" cy="98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249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Phishing is dangerous because it exploits trust to steal sensitive information or cause harm, often leading to severe consequences like: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1996079" y="2182140"/>
            <a:ext cx="18387059" cy="3515099"/>
            <a:chOff x="0" y="0"/>
            <a:chExt cx="4842682" cy="9257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42682" cy="925787"/>
            </a:xfrm>
            <a:custGeom>
              <a:avLst/>
              <a:gdLst/>
              <a:ahLst/>
              <a:cxnLst/>
              <a:rect r="r" b="b" t="t" l="l"/>
              <a:pathLst>
                <a:path h="925787" w="4842682">
                  <a:moveTo>
                    <a:pt x="0" y="0"/>
                  </a:moveTo>
                  <a:lnTo>
                    <a:pt x="4842682" y="0"/>
                  </a:lnTo>
                  <a:lnTo>
                    <a:pt x="4842682" y="925787"/>
                  </a:lnTo>
                  <a:lnTo>
                    <a:pt x="0" y="925787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4842682" cy="88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807830" y="9072059"/>
            <a:ext cx="3262025" cy="372483"/>
            <a:chOff x="0" y="0"/>
            <a:chExt cx="859134" cy="981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9134" cy="98102"/>
            </a:xfrm>
            <a:custGeom>
              <a:avLst/>
              <a:gdLst/>
              <a:ahLst/>
              <a:cxnLst/>
              <a:rect r="r" b="b" t="t" l="l"/>
              <a:pathLst>
                <a:path h="98102" w="859134">
                  <a:moveTo>
                    <a:pt x="0" y="0"/>
                  </a:moveTo>
                  <a:lnTo>
                    <a:pt x="859134" y="0"/>
                  </a:lnTo>
                  <a:lnTo>
                    <a:pt x="859134" y="98102"/>
                  </a:lnTo>
                  <a:lnTo>
                    <a:pt x="0" y="98102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859134" cy="60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27250" y="2182140"/>
            <a:ext cx="5213049" cy="6066093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0" t="-14372" r="0" b="-14372"/>
              </a:stretch>
            </a:blip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6656616" y="9872467"/>
            <a:ext cx="1205367" cy="1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78588" y="2584343"/>
            <a:ext cx="15558295" cy="748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654" indent="-256327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Type;-  Email Phishing </a:t>
            </a:r>
          </a:p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Target;- General public</a:t>
            </a:r>
          </a:p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Example ;-  "Your Netflix account is suspended”</a:t>
            </a:r>
          </a:p>
          <a:p>
            <a:pPr algn="l">
              <a:lnSpc>
                <a:spcPts val="3324"/>
              </a:lnSpc>
            </a:pPr>
          </a:p>
          <a:p>
            <a:pPr algn="l" marL="512654" indent="-256327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Type ;-  Pharming</a:t>
            </a:r>
          </a:p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Target ; - Website visitors</a:t>
            </a:r>
          </a:p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Example ;-  Fake bank login pages</a:t>
            </a:r>
          </a:p>
          <a:p>
            <a:pPr algn="l">
              <a:lnSpc>
                <a:spcPts val="3324"/>
              </a:lnSpc>
            </a:pPr>
          </a:p>
          <a:p>
            <a:pPr algn="l" marL="512654" indent="-256327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Type ;- Spear Phishing</a:t>
            </a:r>
          </a:p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Target  ;- Specific individuals</a:t>
            </a:r>
          </a:p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Example ;-  "Hi [You], urgent document from CEO"</a:t>
            </a:r>
          </a:p>
          <a:p>
            <a:pPr algn="l">
              <a:lnSpc>
                <a:spcPts val="3324"/>
              </a:lnSpc>
            </a:pPr>
          </a:p>
          <a:p>
            <a:pPr algn="l" marL="512654" indent="-256327" lvl="1">
              <a:lnSpc>
                <a:spcPts val="3324"/>
              </a:lnSpc>
              <a:buFont typeface="Arial"/>
              <a:buChar char="•"/>
            </a:pPr>
            <a:r>
              <a:rPr lang="en-US" b="true" sz="237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Type ;-  Smishing</a:t>
            </a:r>
          </a:p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Targeet ;- Mobile user</a:t>
            </a:r>
          </a:p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 Example ;- "FedEx: Pay $2.50 to receive package" SMS</a:t>
            </a:r>
          </a:p>
          <a:p>
            <a:pPr algn="l">
              <a:lnSpc>
                <a:spcPts val="3324"/>
              </a:lnSpc>
            </a:pPr>
          </a:p>
          <a:p>
            <a:pPr algn="l">
              <a:lnSpc>
                <a:spcPts val="3324"/>
              </a:lnSpc>
              <a:spcBef>
                <a:spcPct val="0"/>
              </a:spcBef>
            </a:pPr>
          </a:p>
          <a:p>
            <a:pPr algn="l">
              <a:lnSpc>
                <a:spcPts val="3324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1648215" y="2256341"/>
            <a:ext cx="2070093" cy="2408835"/>
            <a:chOff x="0" y="0"/>
            <a:chExt cx="6985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25826" t="0" r="-81041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241867" y="6296137"/>
            <a:ext cx="3901772" cy="3148404"/>
          </a:xfrm>
          <a:custGeom>
            <a:avLst/>
            <a:gdLst/>
            <a:ahLst/>
            <a:cxnLst/>
            <a:rect r="r" b="b" t="t" l="l"/>
            <a:pathLst>
              <a:path h="3148404" w="3901772">
                <a:moveTo>
                  <a:pt x="0" y="0"/>
                </a:moveTo>
                <a:lnTo>
                  <a:pt x="3901772" y="0"/>
                </a:lnTo>
                <a:lnTo>
                  <a:pt x="3901772" y="3148404"/>
                </a:lnTo>
                <a:lnTo>
                  <a:pt x="0" y="3148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220950" y="1009449"/>
            <a:ext cx="7435667" cy="117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  <a:spcBef>
                <a:spcPct val="0"/>
              </a:spcBef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TYPES OF PHISHING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1996079" y="2182140"/>
            <a:ext cx="18387059" cy="3515099"/>
            <a:chOff x="0" y="0"/>
            <a:chExt cx="4842682" cy="9257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42682" cy="925787"/>
            </a:xfrm>
            <a:custGeom>
              <a:avLst/>
              <a:gdLst/>
              <a:ahLst/>
              <a:cxnLst/>
              <a:rect r="r" b="b" t="t" l="l"/>
              <a:pathLst>
                <a:path h="925787" w="4842682">
                  <a:moveTo>
                    <a:pt x="0" y="0"/>
                  </a:moveTo>
                  <a:lnTo>
                    <a:pt x="4842682" y="0"/>
                  </a:lnTo>
                  <a:lnTo>
                    <a:pt x="4842682" y="925787"/>
                  </a:lnTo>
                  <a:lnTo>
                    <a:pt x="0" y="925787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4842682" cy="88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81722" y="4014497"/>
            <a:ext cx="3331953" cy="4061629"/>
            <a:chOff x="0" y="0"/>
            <a:chExt cx="516207" cy="6292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6207" cy="629253"/>
            </a:xfrm>
            <a:custGeom>
              <a:avLst/>
              <a:gdLst/>
              <a:ahLst/>
              <a:cxnLst/>
              <a:rect r="r" b="b" t="t" l="l"/>
              <a:pathLst>
                <a:path h="629253" w="516207">
                  <a:moveTo>
                    <a:pt x="0" y="0"/>
                  </a:moveTo>
                  <a:lnTo>
                    <a:pt x="516207" y="0"/>
                  </a:lnTo>
                  <a:lnTo>
                    <a:pt x="516207" y="629253"/>
                  </a:lnTo>
                  <a:lnTo>
                    <a:pt x="0" y="629253"/>
                  </a:lnTo>
                  <a:close/>
                </a:path>
              </a:pathLst>
            </a:custGeom>
            <a:blipFill>
              <a:blip r:embed="rId7"/>
              <a:stretch>
                <a:fillRect l="-41481" t="0" r="-41481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6656616" y="9872467"/>
            <a:ext cx="1205367" cy="1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7477" y="1748998"/>
            <a:ext cx="17616888" cy="117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  <a:spcBef>
                <a:spcPct val="0"/>
              </a:spcBef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SPOT PHISHING EMAILS - RED FLAGS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994563" y="4014497"/>
            <a:ext cx="3331953" cy="4061629"/>
            <a:chOff x="0" y="0"/>
            <a:chExt cx="516207" cy="6292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6207" cy="629253"/>
            </a:xfrm>
            <a:custGeom>
              <a:avLst/>
              <a:gdLst/>
              <a:ahLst/>
              <a:cxnLst/>
              <a:rect r="r" b="b" t="t" l="l"/>
              <a:pathLst>
                <a:path h="629253" w="516207">
                  <a:moveTo>
                    <a:pt x="0" y="0"/>
                  </a:moveTo>
                  <a:lnTo>
                    <a:pt x="516207" y="0"/>
                  </a:lnTo>
                  <a:lnTo>
                    <a:pt x="516207" y="629253"/>
                  </a:lnTo>
                  <a:lnTo>
                    <a:pt x="0" y="629253"/>
                  </a:lnTo>
                  <a:close/>
                </a:path>
              </a:pathLst>
            </a:custGeom>
            <a:blipFill>
              <a:blip r:embed="rId8"/>
              <a:stretch>
                <a:fillRect l="-41481" t="0" r="-41481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9599147" y="3075999"/>
            <a:ext cx="523306" cy="52330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808470" y="3084043"/>
            <a:ext cx="313984" cy="41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65634" y="3080084"/>
            <a:ext cx="6922152" cy="44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b="true" sz="251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🚩 GENERIC GREETINGS ("DEAR CUSTOMER")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611484" y="3713706"/>
            <a:ext cx="546365" cy="54636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780005" y="3699996"/>
            <a:ext cx="342448" cy="44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65634" y="3699996"/>
            <a:ext cx="8782454" cy="8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231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🚩 URGENT/THREATENING LANGUAGE ("ACT NOW!")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9675344" y="4441046"/>
            <a:ext cx="571039" cy="571039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827744" y="4383454"/>
            <a:ext cx="375484" cy="49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7"/>
              </a:lnSpc>
              <a:spcBef>
                <a:spcPct val="0"/>
              </a:spcBef>
            </a:pPr>
            <a:r>
              <a:rPr lang="en-US" sz="283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67685" y="4487278"/>
            <a:ext cx="9376552" cy="739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3"/>
              </a:lnSpc>
            </a:pPr>
            <a:r>
              <a:rPr lang="en-US" sz="2073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🚩 MISMATCHED SENDER ADDRESSES (AMAZ0N-SUPPORT@)</a:t>
            </a:r>
          </a:p>
          <a:p>
            <a:pPr algn="l">
              <a:lnSpc>
                <a:spcPts val="2903"/>
              </a:lnSpc>
              <a:spcBef>
                <a:spcPct val="0"/>
              </a:spcBef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9663239" y="5143500"/>
            <a:ext cx="604446" cy="604446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860801" y="5160547"/>
            <a:ext cx="582244" cy="503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  <a:spcBef>
                <a:spcPct val="0"/>
              </a:spcBef>
            </a:pPr>
            <a:r>
              <a:rPr lang="en-US" sz="29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651478" y="5987179"/>
            <a:ext cx="594905" cy="594905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827744" y="5994709"/>
            <a:ext cx="330105" cy="42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67685" y="5271702"/>
            <a:ext cx="7150457" cy="36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b="true" sz="255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🚩 Suspicious links (hover to preview URL)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157849" y="6109982"/>
            <a:ext cx="6754100" cy="36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3"/>
              </a:lnSpc>
              <a:spcBef>
                <a:spcPct val="0"/>
              </a:spcBef>
            </a:pPr>
            <a:r>
              <a:rPr lang="en-US" b="true" sz="255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🚩 Unexpected attachments (.exe, .zip)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611484" y="6848784"/>
            <a:ext cx="594905" cy="594905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9806040" y="6867834"/>
            <a:ext cx="351809" cy="46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7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206389" y="7016327"/>
            <a:ext cx="4213816" cy="31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4"/>
              </a:lnSpc>
              <a:spcBef>
                <a:spcPct val="0"/>
              </a:spcBef>
            </a:pPr>
            <a:r>
              <a:rPr lang="en-US" b="true" sz="235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🚩 Poor grammar/spelling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203228" y="7872313"/>
            <a:ext cx="5159086" cy="33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  <a:spcBef>
                <a:spcPct val="0"/>
              </a:spcBef>
            </a:pPr>
            <a:r>
              <a:rPr lang="en-US" b="true" sz="247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🚩 Requests for passwords/PII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684896" y="7681813"/>
            <a:ext cx="351809" cy="46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7"/>
              </a:lnSpc>
              <a:spcBef>
                <a:spcPct val="0"/>
              </a:spcBef>
            </a:pPr>
            <a:r>
              <a:rPr lang="en-US" sz="265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9508588" y="7710388"/>
            <a:ext cx="594905" cy="594905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7671729" y="2004339"/>
            <a:ext cx="27740609" cy="1629149"/>
            <a:chOff x="0" y="0"/>
            <a:chExt cx="7306169" cy="4290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06169" cy="429076"/>
            </a:xfrm>
            <a:custGeom>
              <a:avLst/>
              <a:gdLst/>
              <a:ahLst/>
              <a:cxnLst/>
              <a:rect r="r" b="b" t="t" l="l"/>
              <a:pathLst>
                <a:path h="429076" w="7306169">
                  <a:moveTo>
                    <a:pt x="0" y="0"/>
                  </a:moveTo>
                  <a:lnTo>
                    <a:pt x="7306169" y="0"/>
                  </a:lnTo>
                  <a:lnTo>
                    <a:pt x="7306169" y="429076"/>
                  </a:lnTo>
                  <a:lnTo>
                    <a:pt x="0" y="429076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7306169" cy="390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656616" y="9872467"/>
            <a:ext cx="1205367" cy="1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71291" y="2287970"/>
            <a:ext cx="9578556" cy="88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7"/>
              </a:lnSpc>
              <a:spcBef>
                <a:spcPct val="0"/>
              </a:spcBef>
            </a:pPr>
            <a:r>
              <a:rPr lang="en-US" sz="63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HOW TO DETECT FAKE WEBSITE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64412" y="3455687"/>
            <a:ext cx="14457354" cy="2929007"/>
            <a:chOff x="0" y="0"/>
            <a:chExt cx="2239822" cy="4537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39822" cy="453780"/>
            </a:xfrm>
            <a:custGeom>
              <a:avLst/>
              <a:gdLst/>
              <a:ahLst/>
              <a:cxnLst/>
              <a:rect r="r" b="b" t="t" l="l"/>
              <a:pathLst>
                <a:path h="453780" w="2239822">
                  <a:moveTo>
                    <a:pt x="0" y="0"/>
                  </a:moveTo>
                  <a:lnTo>
                    <a:pt x="2239822" y="0"/>
                  </a:lnTo>
                  <a:lnTo>
                    <a:pt x="2239822" y="453780"/>
                  </a:lnTo>
                  <a:lnTo>
                    <a:pt x="0" y="453780"/>
                  </a:lnTo>
                  <a:close/>
                </a:path>
              </a:pathLst>
            </a:custGeom>
            <a:blipFill>
              <a:blip r:embed="rId7"/>
              <a:stretch>
                <a:fillRect l="0" t="-88822" r="0" b="-88822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096377" y="6718069"/>
            <a:ext cx="7780437" cy="1724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9654" indent="-349827" lvl="1">
              <a:lnSpc>
                <a:spcPts val="3435"/>
              </a:lnSpc>
              <a:spcBef>
                <a:spcPct val="0"/>
              </a:spcBef>
              <a:buAutoNum type="arabicPeriod" startAt="1"/>
            </a:pPr>
            <a:r>
              <a:rPr lang="en-US" sz="324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</a:t>
            </a:r>
            <a:r>
              <a:rPr lang="en-US" sz="324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URL Check:</a:t>
            </a:r>
          </a:p>
          <a:p>
            <a:pPr algn="l">
              <a:lnSpc>
                <a:spcPts val="3435"/>
              </a:lnSpc>
              <a:spcBef>
                <a:spcPct val="0"/>
              </a:spcBef>
            </a:pPr>
          </a:p>
          <a:p>
            <a:pPr algn="l" marL="699654" indent="-349827" lvl="1">
              <a:lnSpc>
                <a:spcPts val="3435"/>
              </a:lnSpc>
              <a:buFont typeface="Arial"/>
              <a:buChar char="•"/>
            </a:pPr>
            <a:r>
              <a:rPr lang="en-US" sz="324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Misspellings of website (paypa1.com)</a:t>
            </a:r>
          </a:p>
          <a:p>
            <a:pPr algn="l" marL="699654" indent="-349827" lvl="1">
              <a:lnSpc>
                <a:spcPts val="3435"/>
              </a:lnSpc>
              <a:buFont typeface="Arial"/>
              <a:buChar char="•"/>
            </a:pPr>
            <a:r>
              <a:rPr lang="en-US" sz="324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Wrong domains (.net instead of .com)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60569" y="6708544"/>
            <a:ext cx="7757573" cy="214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  <a:spcBef>
                <a:spcPct val="0"/>
              </a:spcBef>
            </a:pPr>
            <a:r>
              <a:rPr lang="en-US" sz="271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 </a:t>
            </a:r>
            <a:r>
              <a:rPr lang="en-US" sz="271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Trust Indicators:</a:t>
            </a:r>
          </a:p>
          <a:p>
            <a:pPr algn="l">
              <a:lnSpc>
                <a:spcPts val="2880"/>
              </a:lnSpc>
              <a:spcBef>
                <a:spcPct val="0"/>
              </a:spcBef>
            </a:pPr>
          </a:p>
          <a:p>
            <a:pPr algn="l" marL="586605" indent="-293302" lvl="1">
              <a:lnSpc>
                <a:spcPts val="2880"/>
              </a:lnSpc>
              <a:buFont typeface="Arial"/>
              <a:buChar char="•"/>
            </a:pPr>
            <a:r>
              <a:rPr lang="en-US" sz="271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COMPANY LOGO QUALITY</a:t>
            </a:r>
          </a:p>
          <a:p>
            <a:pPr algn="l" marL="586605" indent="-293302" lvl="1">
              <a:lnSpc>
                <a:spcPts val="2880"/>
              </a:lnSpc>
              <a:buFont typeface="Arial"/>
              <a:buChar char="•"/>
            </a:pPr>
            <a:r>
              <a:rPr lang="en-US" sz="271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CONTACT INFORMATION</a:t>
            </a:r>
          </a:p>
          <a:p>
            <a:pPr algn="l" marL="586605" indent="-293302" lvl="1">
              <a:lnSpc>
                <a:spcPts val="2880"/>
              </a:lnSpc>
              <a:buFont typeface="Arial"/>
              <a:buChar char="•"/>
            </a:pPr>
            <a:r>
              <a:rPr lang="en-US" sz="271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GRAMMAR CONSISTENCY</a:t>
            </a:r>
          </a:p>
          <a:p>
            <a:pPr algn="l">
              <a:lnSpc>
                <a:spcPts val="28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1996079" y="2182140"/>
            <a:ext cx="18387059" cy="3515099"/>
            <a:chOff x="0" y="0"/>
            <a:chExt cx="4842682" cy="9257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42682" cy="925787"/>
            </a:xfrm>
            <a:custGeom>
              <a:avLst/>
              <a:gdLst/>
              <a:ahLst/>
              <a:cxnLst/>
              <a:rect r="r" b="b" t="t" l="l"/>
              <a:pathLst>
                <a:path h="925787" w="4842682">
                  <a:moveTo>
                    <a:pt x="0" y="0"/>
                  </a:moveTo>
                  <a:lnTo>
                    <a:pt x="4842682" y="0"/>
                  </a:lnTo>
                  <a:lnTo>
                    <a:pt x="4842682" y="925787"/>
                  </a:lnTo>
                  <a:lnTo>
                    <a:pt x="0" y="925787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4842682" cy="88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03181" y="8061969"/>
            <a:ext cx="2468532" cy="313375"/>
            <a:chOff x="0" y="0"/>
            <a:chExt cx="650148" cy="825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0148" cy="82535"/>
            </a:xfrm>
            <a:custGeom>
              <a:avLst/>
              <a:gdLst/>
              <a:ahLst/>
              <a:cxnLst/>
              <a:rect r="r" b="b" t="t" l="l"/>
              <a:pathLst>
                <a:path h="82535" w="650148">
                  <a:moveTo>
                    <a:pt x="0" y="0"/>
                  </a:moveTo>
                  <a:lnTo>
                    <a:pt x="650148" y="0"/>
                  </a:lnTo>
                  <a:lnTo>
                    <a:pt x="650148" y="82535"/>
                  </a:lnTo>
                  <a:lnTo>
                    <a:pt x="0" y="82535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650148" cy="4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84536" y="1830006"/>
            <a:ext cx="627968" cy="6279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884536" y="2711099"/>
            <a:ext cx="661375" cy="66137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3321726" y="1993313"/>
            <a:ext cx="3542970" cy="7010374"/>
            <a:chOff x="0" y="0"/>
            <a:chExt cx="2620010" cy="5184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22324" t="0" r="-2232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6656616" y="9872467"/>
            <a:ext cx="1205367" cy="1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37113" y="331233"/>
            <a:ext cx="11050887" cy="117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9"/>
              </a:lnSpc>
              <a:spcBef>
                <a:spcPct val="0"/>
              </a:spcBef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TACTICS USED BY HACKERS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27702" y="1829842"/>
            <a:ext cx="413548" cy="53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sz="31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76292" y="1926638"/>
            <a:ext cx="9611708" cy="87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441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PRETEXTING :- FAKE SCENARIOS ("IT NEEDS YOUR PASSWORD")</a:t>
            </a:r>
          </a:p>
          <a:p>
            <a:pPr algn="l">
              <a:lnSpc>
                <a:spcPts val="3417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8098705" y="2690821"/>
            <a:ext cx="408951" cy="57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  <a:spcBef>
                <a:spcPct val="0"/>
              </a:spcBef>
            </a:pPr>
            <a:r>
              <a:rPr lang="en-US" sz="334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676292" y="2806349"/>
            <a:ext cx="7872484" cy="86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2453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BAITING :-  "FREE GIFT CARD" OFFERS</a:t>
            </a:r>
          </a:p>
          <a:p>
            <a:pPr algn="l">
              <a:lnSpc>
                <a:spcPts val="3434"/>
              </a:lnSpc>
              <a:spcBef>
                <a:spcPct val="0"/>
              </a:spcBef>
            </a:pPr>
          </a:p>
        </p:txBody>
      </p:sp>
      <p:grpSp>
        <p:nvGrpSpPr>
          <p:cNvPr name="Group 39" id="39"/>
          <p:cNvGrpSpPr/>
          <p:nvPr/>
        </p:nvGrpSpPr>
        <p:grpSpPr>
          <a:xfrm rot="0">
            <a:off x="2426769" y="5159789"/>
            <a:ext cx="2070093" cy="2408835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25826" t="0" r="-81041" b="0"/>
              </a:stretch>
            </a:blip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7972494" y="3609002"/>
            <a:ext cx="661375" cy="661375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8136960" y="3595031"/>
            <a:ext cx="408951" cy="57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  <a:spcBef>
                <a:spcPct val="0"/>
              </a:spcBef>
            </a:pPr>
            <a:r>
              <a:rPr lang="en-US" sz="334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676292" y="3813134"/>
            <a:ext cx="6456387" cy="32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6"/>
              </a:lnSpc>
              <a:spcBef>
                <a:spcPct val="0"/>
              </a:spcBef>
            </a:pPr>
            <a:r>
              <a:rPr lang="en-US" b="true" sz="244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Quid Pro Quo : - "Send data for a reward"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7995866" y="5665177"/>
            <a:ext cx="661375" cy="661375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936571" y="4660902"/>
            <a:ext cx="661375" cy="661375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8303181" y="5669493"/>
            <a:ext cx="408951" cy="57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  <a:spcBef>
                <a:spcPct val="0"/>
              </a:spcBef>
            </a:pPr>
            <a:r>
              <a:rPr lang="en-US" sz="334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198520" y="4655692"/>
            <a:ext cx="408951" cy="57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  <a:spcBef>
                <a:spcPct val="0"/>
              </a:spcBef>
            </a:pPr>
            <a:r>
              <a:rPr lang="en-US" sz="334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712133" y="4836291"/>
            <a:ext cx="6446862" cy="34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  <a:spcBef>
                <a:spcPct val="0"/>
              </a:spcBef>
            </a:pPr>
            <a:r>
              <a:rPr lang="en-US" b="true" sz="25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Tailgating: Following into secure areas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893044" y="5851738"/>
            <a:ext cx="8968939" cy="34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2"/>
              </a:lnSpc>
              <a:spcBef>
                <a:spcPct val="0"/>
              </a:spcBef>
            </a:pPr>
            <a:r>
              <a:rPr lang="en-US" b="true" sz="2577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Authority Exploitation: "This is your manager calling..."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4317818" y="2004339"/>
            <a:ext cx="27740609" cy="1629149"/>
            <a:chOff x="0" y="0"/>
            <a:chExt cx="7306169" cy="4290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06169" cy="429076"/>
            </a:xfrm>
            <a:custGeom>
              <a:avLst/>
              <a:gdLst/>
              <a:ahLst/>
              <a:cxnLst/>
              <a:rect r="r" b="b" t="t" l="l"/>
              <a:pathLst>
                <a:path h="429076" w="7306169">
                  <a:moveTo>
                    <a:pt x="0" y="0"/>
                  </a:moveTo>
                  <a:lnTo>
                    <a:pt x="7306169" y="0"/>
                  </a:lnTo>
                  <a:lnTo>
                    <a:pt x="7306169" y="429076"/>
                  </a:lnTo>
                  <a:lnTo>
                    <a:pt x="0" y="429076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7306169" cy="390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656616" y="9872467"/>
            <a:ext cx="1205367" cy="1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53655" y="2155443"/>
            <a:ext cx="11811635" cy="229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9"/>
              </a:lnSpc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REAL-WORLD CASE STUDIES</a:t>
            </a:r>
          </a:p>
          <a:p>
            <a:pPr algn="ctr">
              <a:lnSpc>
                <a:spcPts val="8919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547286" y="4135062"/>
            <a:ext cx="733368" cy="7333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04974" y="5076825"/>
            <a:ext cx="7050878" cy="317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223" indent="-328111" lvl="1">
              <a:lnSpc>
                <a:spcPts val="4255"/>
              </a:lnSpc>
              <a:buFont typeface="Arial"/>
              <a:buChar char="•"/>
            </a:pPr>
            <a:r>
              <a:rPr lang="en-US" sz="303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Attackers compromised employee credentials via vishing</a:t>
            </a:r>
          </a:p>
          <a:p>
            <a:pPr algn="l" marL="656223" indent="-328111" lvl="1">
              <a:lnSpc>
                <a:spcPts val="4255"/>
              </a:lnSpc>
              <a:buFont typeface="Arial"/>
              <a:buChar char="•"/>
            </a:pPr>
            <a:r>
              <a:rPr lang="en-US" sz="303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Took over celebrity accounts: "Send Bitcoin to double it!"</a:t>
            </a:r>
          </a:p>
          <a:p>
            <a:pPr algn="l" marL="656223" indent="-328111" lvl="1">
              <a:lnSpc>
                <a:spcPts val="4255"/>
              </a:lnSpc>
              <a:buFont typeface="Arial"/>
              <a:buChar char="•"/>
            </a:pPr>
            <a:r>
              <a:rPr lang="en-US" sz="303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Loss: $118,000 in 1 day</a:t>
            </a:r>
          </a:p>
          <a:p>
            <a:pPr algn="l">
              <a:lnSpc>
                <a:spcPts val="425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72872" y="4227694"/>
            <a:ext cx="333029" cy="44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1471" y="4227694"/>
            <a:ext cx="6243286" cy="108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2"/>
              </a:lnSpc>
            </a:pPr>
            <a:r>
              <a:rPr lang="en-US" sz="3101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TWITTER BITCOIN SCAM (2020)</a:t>
            </a:r>
          </a:p>
          <a:p>
            <a:pPr algn="l">
              <a:lnSpc>
                <a:spcPts val="4342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9262097" y="4154350"/>
            <a:ext cx="694790" cy="69479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956887" y="5067300"/>
            <a:ext cx="7905096" cy="301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5725" indent="-367863" lvl="1">
              <a:lnSpc>
                <a:spcPts val="4770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Phishing email → Stolen VPN password → $4.4M ransom</a:t>
            </a:r>
          </a:p>
          <a:p>
            <a:pPr algn="l" marL="735725" indent="-367863" lvl="1">
              <a:lnSpc>
                <a:spcPts val="4770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Caused fuel shortages across US East Coast</a:t>
            </a:r>
          </a:p>
          <a:p>
            <a:pPr algn="l">
              <a:lnSpc>
                <a:spcPts val="477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436406" y="4249373"/>
            <a:ext cx="346172" cy="44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sz="26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841" y="4217782"/>
            <a:ext cx="7574143" cy="47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COLONIAL PIPELINE RANSOMWARE (2021)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27" y="802108"/>
            <a:ext cx="580294" cy="580294"/>
          </a:xfrm>
          <a:custGeom>
            <a:avLst/>
            <a:gdLst/>
            <a:ahLst/>
            <a:cxnLst/>
            <a:rect r="r" b="b" t="t" l="l"/>
            <a:pathLst>
              <a:path h="580294" w="580294">
                <a:moveTo>
                  <a:pt x="0" y="0"/>
                </a:moveTo>
                <a:lnTo>
                  <a:pt x="580294" y="0"/>
                </a:lnTo>
                <a:lnTo>
                  <a:pt x="580294" y="580294"/>
                </a:lnTo>
                <a:lnTo>
                  <a:pt x="0" y="58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827" y="9719553"/>
            <a:ext cx="731654" cy="345873"/>
          </a:xfrm>
          <a:custGeom>
            <a:avLst/>
            <a:gdLst/>
            <a:ahLst/>
            <a:cxnLst/>
            <a:rect r="r" b="b" t="t" l="l"/>
            <a:pathLst>
              <a:path h="345873" w="731654">
                <a:moveTo>
                  <a:pt x="0" y="0"/>
                </a:moveTo>
                <a:lnTo>
                  <a:pt x="731654" y="0"/>
                </a:lnTo>
                <a:lnTo>
                  <a:pt x="731654" y="345873"/>
                </a:lnTo>
                <a:lnTo>
                  <a:pt x="0" y="34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4317818" y="2004339"/>
            <a:ext cx="27740609" cy="1629149"/>
            <a:chOff x="0" y="0"/>
            <a:chExt cx="7306169" cy="4290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06169" cy="429076"/>
            </a:xfrm>
            <a:custGeom>
              <a:avLst/>
              <a:gdLst/>
              <a:ahLst/>
              <a:cxnLst/>
              <a:rect r="r" b="b" t="t" l="l"/>
              <a:pathLst>
                <a:path h="429076" w="7306169">
                  <a:moveTo>
                    <a:pt x="0" y="0"/>
                  </a:moveTo>
                  <a:lnTo>
                    <a:pt x="7306169" y="0"/>
                  </a:lnTo>
                  <a:lnTo>
                    <a:pt x="7306169" y="429076"/>
                  </a:lnTo>
                  <a:lnTo>
                    <a:pt x="0" y="429076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7306169" cy="390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666141" y="9872467"/>
            <a:ext cx="1268922" cy="19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"/>
              </a:lnSpc>
              <a:spcBef>
                <a:spcPct val="0"/>
              </a:spcBef>
            </a:pPr>
            <a:r>
              <a:rPr lang="en-US" b="true" sz="1463" spc="37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44981" y="2286915"/>
            <a:ext cx="9143640" cy="116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9"/>
              </a:lnSpc>
              <a:spcBef>
                <a:spcPct val="0"/>
              </a:spcBef>
            </a:pPr>
            <a:r>
              <a:rPr lang="en-US" sz="84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QUIZ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45848" y="4291963"/>
            <a:ext cx="8898152" cy="4966337"/>
            <a:chOff x="0" y="0"/>
            <a:chExt cx="2748138" cy="15338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48138" cy="1533822"/>
            </a:xfrm>
            <a:custGeom>
              <a:avLst/>
              <a:gdLst/>
              <a:ahLst/>
              <a:cxnLst/>
              <a:rect r="r" b="b" t="t" l="l"/>
              <a:pathLst>
                <a:path h="1533822" w="2748138">
                  <a:moveTo>
                    <a:pt x="0" y="0"/>
                  </a:moveTo>
                  <a:lnTo>
                    <a:pt x="2748138" y="0"/>
                  </a:lnTo>
                  <a:lnTo>
                    <a:pt x="2748138" y="1533822"/>
                  </a:lnTo>
                  <a:lnTo>
                    <a:pt x="0" y="1533822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2748138" cy="1495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37809" y="4291963"/>
            <a:ext cx="9191438" cy="4966337"/>
            <a:chOff x="0" y="0"/>
            <a:chExt cx="2838718" cy="15338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38718" cy="1533822"/>
            </a:xfrm>
            <a:custGeom>
              <a:avLst/>
              <a:gdLst/>
              <a:ahLst/>
              <a:cxnLst/>
              <a:rect r="r" b="b" t="t" l="l"/>
              <a:pathLst>
                <a:path h="1533822" w="2838718">
                  <a:moveTo>
                    <a:pt x="0" y="0"/>
                  </a:moveTo>
                  <a:lnTo>
                    <a:pt x="2838718" y="0"/>
                  </a:lnTo>
                  <a:lnTo>
                    <a:pt x="2838718" y="1533822"/>
                  </a:lnTo>
                  <a:lnTo>
                    <a:pt x="0" y="1533822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2838718" cy="1495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68677" y="5949742"/>
            <a:ext cx="9411093" cy="165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314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A.</a:t>
            </a:r>
            <a:r>
              <a:rPr lang="en-US" sz="314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Legitimate </a:t>
            </a:r>
          </a:p>
          <a:p>
            <a:pPr algn="l">
              <a:lnSpc>
                <a:spcPts val="4408"/>
              </a:lnSpc>
            </a:pPr>
          </a:p>
          <a:p>
            <a:pPr algn="l">
              <a:lnSpc>
                <a:spcPts val="4408"/>
              </a:lnSpc>
              <a:spcBef>
                <a:spcPct val="0"/>
              </a:spcBef>
            </a:pPr>
            <a:r>
              <a:rPr lang="en-US" b="true" sz="31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B. Phishing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9943" y="4405764"/>
            <a:ext cx="8688322" cy="100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2"/>
              </a:lnSpc>
              <a:spcBef>
                <a:spcPct val="0"/>
              </a:spcBef>
            </a:pPr>
            <a:r>
              <a:rPr lang="en-US" b="true" sz="283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EMAIL FROM "AMAZON": "YOUR ACCOUNT WILL BE SUSPENDED! CLICK HERE TO VERIFY."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16802" y="5949742"/>
            <a:ext cx="7266814" cy="221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3"/>
              </a:lnSpc>
            </a:pPr>
            <a:r>
              <a:rPr lang="en-US" sz="3173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A. Legitimate </a:t>
            </a:r>
          </a:p>
          <a:p>
            <a:pPr algn="l">
              <a:lnSpc>
                <a:spcPts val="4443"/>
              </a:lnSpc>
            </a:pPr>
          </a:p>
          <a:p>
            <a:pPr algn="l">
              <a:lnSpc>
                <a:spcPts val="4443"/>
              </a:lnSpc>
            </a:pPr>
          </a:p>
          <a:p>
            <a:pPr algn="l">
              <a:lnSpc>
                <a:spcPts val="4443"/>
              </a:lnSpc>
              <a:spcBef>
                <a:spcPct val="0"/>
              </a:spcBef>
            </a:pPr>
            <a:r>
              <a:rPr lang="en-US" b="true" sz="317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B. Phishing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4423202"/>
            <a:ext cx="9299734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CALLER: "HI, I'M FROM MICROSOFT. YOUR COMPUTER HAS VIRUSES. WHAT'S YOUR IP?"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DAGpNetp76A</dc:identifier>
  <dcterms:modified xsi:type="dcterms:W3CDTF">2011-08-01T06:04:30Z</dcterms:modified>
  <cp:revision>1</cp:revision>
  <dc:title>Blue Black Tech Modern Cyber Security Presentation</dc:title>
</cp:coreProperties>
</file>